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media/image1.jpeg" ContentType="image/jpeg"/>
  <Override PartName="/ppt/theme/theme2.xml" ContentType="application/vnd.openxmlformats-officedocument.theme+xml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media/image7.jpeg" ContentType="image/jpeg"/>
  <Override PartName="/ppt/media/image8.jpeg" ContentType="image/jpeg"/>
  <Override PartName="/ppt/media/image9.jpeg" ContentType="image/jpeg"/>
  <Override PartName="/ppt/media/image10.jpeg" ContentType="image/jpeg"/>
  <Override PartName="/ppt/media/image11.jpeg" ContentType="image/jpeg"/>
  <Override PartName="/ppt/media/image12.jpeg" ContentType="image/jpeg"/>
  <Override PartName="/ppt/media/image13.jpeg" ContentType="image/jpeg"/>
  <Override PartName="/ppt/media/image14.jpeg" ContentType="image/jpeg"/>
  <Override PartName="/ppt/media/image15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/Relationships>

</file>

<file path=ppt/media/image1.jpeg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8" name="Shape 158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13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ct information"/>
          <p:cNvSpPr txBox="1"/>
          <p:nvPr>
            <p:ph type="body" sz="quarter" idx="13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13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"/>
          <p:cNvSpPr/>
          <p:nvPr>
            <p:ph type="pic" sz="quarter" idx="13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Image"/>
          <p:cNvSpPr/>
          <p:nvPr>
            <p:ph type="pic" sz="half" idx="14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Image"/>
          <p:cNvSpPr/>
          <p:nvPr>
            <p:ph type="pic" idx="15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/>
          <p:nvPr>
            <p:ph type="pic" idx="13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Sub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Title Text"/>
          <p:cNvSpPr txBox="1"/>
          <p:nvPr>
            <p:ph type="title"/>
          </p:nvPr>
        </p:nvSpPr>
        <p:spPr>
          <a:xfrm>
            <a:off x="1473200" y="1790700"/>
            <a:ext cx="21437600" cy="4927600"/>
          </a:xfrm>
          <a:prstGeom prst="rect">
            <a:avLst/>
          </a:prstGeom>
        </p:spPr>
        <p:txBody>
          <a:bodyPr anchor="b"/>
          <a:lstStyle>
            <a:lvl1pPr defTabSz="825500">
              <a:lnSpc>
                <a:spcPct val="100000"/>
              </a:lnSpc>
              <a:defRPr b="0" spc="0" sz="10000">
                <a:solidFill>
                  <a:srgbClr val="FFFFFF"/>
                </a:solidFill>
                <a:effectLst>
                  <a:outerShdw sx="100000" sy="100000" kx="0" ky="0" algn="b" rotWithShape="0" blurRad="50800" dist="38100" dir="5400000">
                    <a:srgbClr val="000000"/>
                  </a:outerShdw>
                </a:effectLst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50" name="Body Level One…"/>
          <p:cNvSpPr txBox="1"/>
          <p:nvPr>
            <p:ph type="body" sz="quarter" idx="1"/>
          </p:nvPr>
        </p:nvSpPr>
        <p:spPr>
          <a:xfrm>
            <a:off x="1473200" y="6845300"/>
            <a:ext cx="21437600" cy="2209800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  <a:effectLst>
                  <a:outerShdw sx="100000" sy="100000" kx="0" ky="0" algn="b" rotWithShape="0" blurRad="50800" dist="38100" dir="5400000">
                    <a:srgbClr val="000000"/>
                  </a:outerShdw>
                </a:effectLst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  <a:effectLst>
                  <a:outerShdw sx="100000" sy="100000" kx="0" ky="0" algn="b" rotWithShape="0" blurRad="50800" dist="38100" dir="5400000">
                    <a:srgbClr val="000000"/>
                  </a:outerShdw>
                </a:effectLst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  <a:effectLst>
                  <a:outerShdw sx="100000" sy="100000" kx="0" ky="0" algn="b" rotWithShape="0" blurRad="50800" dist="38100" dir="5400000">
                    <a:srgbClr val="000000"/>
                  </a:outerShdw>
                </a:effectLst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  <a:effectLst>
                  <a:outerShdw sx="100000" sy="100000" kx="0" ky="0" algn="b" rotWithShape="0" blurRad="50800" dist="38100" dir="5400000">
                    <a:srgbClr val="000000"/>
                  </a:outerShdw>
                </a:effectLst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  <a:effectLst>
                  <a:outerShdw sx="100000" sy="100000" kx="0" ky="0" algn="b" rotWithShape="0" blurRad="50800" dist="38100" dir="5400000">
                    <a:srgbClr val="000000"/>
                  </a:outerShdw>
                </a:effectLst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1" name="Slide Number"/>
          <p:cNvSpPr txBox="1"/>
          <p:nvPr>
            <p:ph type="sldNum" sz="quarter" idx="2"/>
          </p:nvPr>
        </p:nvSpPr>
        <p:spPr>
          <a:xfrm>
            <a:off x="23721936" y="13122414"/>
            <a:ext cx="368504" cy="387072"/>
          </a:xfrm>
          <a:prstGeom prst="rect">
            <a:avLst/>
          </a:prstGeom>
        </p:spPr>
        <p:txBody>
          <a:bodyPr anchor="ctr"/>
          <a:lstStyle>
            <a:lvl1pPr algn="r" defTabSz="825500">
              <a:defRPr b="1"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/>
          <p:nvPr>
            <p:ph type="pic" idx="13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14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/>
          <p:nvPr>
            <p:ph type="pic" idx="13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/>
          <p:nvPr>
            <p:ph type="body" sz="quarter" idx="13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61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660384004_1290x1720.jpg"/>
          <p:cNvSpPr/>
          <p:nvPr>
            <p:ph type="pic" idx="14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Agenda Subtitle"/>
          <p:cNvSpPr txBox="1"/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 Subtitle</a:t>
            </a:r>
          </a:p>
        </p:txBody>
      </p:sp>
      <p:sp>
        <p:nvSpPr>
          <p:cNvPr id="9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2.jpeg"/><Relationship Id="rId3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2.jpeg"/><Relationship Id="rId3" Type="http://schemas.openxmlformats.org/officeDocument/2006/relationships/image" Target="../media/image13.jpeg"/><Relationship Id="rId4" Type="http://schemas.openxmlformats.org/officeDocument/2006/relationships/image" Target="../media/image14.jpe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5.jpe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s://farmplan.herokuapp.com" TargetMode="External"/><Relationship Id="rId3" Type="http://schemas.openxmlformats.org/officeDocument/2006/relationships/hyperlink" Target="https://districtview.herokuapp.com" TargetMode="Externa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4.jpe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jpe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6.jpeg"/><Relationship Id="rId3" Type="http://schemas.openxmlformats.org/officeDocument/2006/relationships/image" Target="../media/image7.jpe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jpe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9.jpeg"/><Relationship Id="rId3" Type="http://schemas.openxmlformats.org/officeDocument/2006/relationships/image" Target="../media/image10.jpe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mart India Hackathon 2020"/>
          <p:cNvSpPr txBox="1"/>
          <p:nvPr>
            <p:ph type="title"/>
          </p:nvPr>
        </p:nvSpPr>
        <p:spPr>
          <a:xfrm>
            <a:off x="4104300" y="8201690"/>
            <a:ext cx="21437601" cy="2018568"/>
          </a:xfrm>
          <a:prstGeom prst="rect">
            <a:avLst/>
          </a:prstGeom>
        </p:spPr>
        <p:txBody>
          <a:bodyPr/>
          <a:lstStyle/>
          <a:p>
            <a:pPr/>
            <a:r>
              <a:t>Smart India Hackathon 2020</a:t>
            </a:r>
          </a:p>
        </p:txBody>
      </p:sp>
      <p:sp>
        <p:nvSpPr>
          <p:cNvPr id="161" name="Ministry/Organisation name : Govt. of Bihar (DOA)…"/>
          <p:cNvSpPr txBox="1"/>
          <p:nvPr>
            <p:ph type="body" sz="quarter" idx="1"/>
          </p:nvPr>
        </p:nvSpPr>
        <p:spPr>
          <a:xfrm>
            <a:off x="4215473" y="10273141"/>
            <a:ext cx="17861528" cy="3062130"/>
          </a:xfrm>
          <a:prstGeom prst="rect">
            <a:avLst/>
          </a:prstGeom>
        </p:spPr>
        <p:txBody>
          <a:bodyPr/>
          <a:lstStyle/>
          <a:p>
            <a:pPr/>
            <a:r>
              <a:t>Ministry/Organisation name : Govt. of Bihar (DOA)</a:t>
            </a:r>
          </a:p>
          <a:p>
            <a:pPr/>
            <a:r>
              <a:t>Team Name : AnnAztecs</a:t>
            </a:r>
          </a:p>
          <a:p>
            <a:pPr/>
            <a:r>
              <a:t>College Code : 1-3516007856</a:t>
            </a:r>
          </a:p>
        </p:txBody>
      </p:sp>
      <p:grpSp>
        <p:nvGrpSpPr>
          <p:cNvPr id="164" name="4165C966-0314-461F-8382-B343B7AC3A1F-L0-001.jpeg"/>
          <p:cNvGrpSpPr/>
          <p:nvPr/>
        </p:nvGrpSpPr>
        <p:grpSpPr>
          <a:xfrm>
            <a:off x="5230084" y="201559"/>
            <a:ext cx="13923832" cy="8080482"/>
            <a:chOff x="0" y="0"/>
            <a:chExt cx="13923830" cy="8080480"/>
          </a:xfrm>
        </p:grpSpPr>
        <p:pic>
          <p:nvPicPr>
            <p:cNvPr id="163" name="4165C966-0314-461F-8382-B343B7AC3A1F-L0-001.jpeg" descr="4165C966-0314-461F-8382-B343B7AC3A1F-L0-001.jpe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482" t="0" r="0" b="2269"/>
            <a:stretch>
              <a:fillRect/>
            </a:stretch>
          </p:blipFill>
          <p:spPr>
            <a:xfrm>
              <a:off x="50799" y="50800"/>
              <a:ext cx="13684763" cy="7978881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162" name="4165C966-0314-461F-8382-B343B7AC3A1F-L0-001.jpeg" descr="4165C966-0314-461F-8382-B343B7AC3A1F-L0-001.jpeg"/>
            <p:cNvPicPr>
              <a:picLocks noChangeAspect="0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13923831" cy="8080481"/>
            </a:xfrm>
            <a:prstGeom prst="rect">
              <a:avLst/>
            </a:prstGeom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9EE5A2BA-DCFC-436B-8053-E05CA1E154EA-L0-001.jpeg" descr="9EE5A2BA-DCFC-436B-8053-E05CA1E154EA-L0-001.jpe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1382661" y="3894956"/>
            <a:ext cx="10617640" cy="5972423"/>
          </a:xfrm>
          <a:prstGeom prst="rect">
            <a:avLst/>
          </a:prstGeom>
          <a:ln w="63500">
            <a:solidFill>
              <a:srgbClr val="000000"/>
            </a:solidFill>
          </a:ln>
        </p:spPr>
      </p:pic>
      <p:pic>
        <p:nvPicPr>
          <p:cNvPr id="197" name="C256EC15-E530-46EF-9F60-62F217CBDAD7-L0-001.jpeg" descr="C256EC15-E530-46EF-9F60-62F217CBDAD7-L0-001.jpeg"/>
          <p:cNvPicPr>
            <a:picLocks noChangeAspect="1"/>
          </p:cNvPicPr>
          <p:nvPr>
            <p:ph type="pic" idx="14"/>
          </p:nvPr>
        </p:nvPicPr>
        <p:blipFill>
          <a:blip r:embed="rId3">
            <a:extLst/>
          </a:blip>
          <a:srcRect l="0" t="0" r="0" b="0"/>
          <a:stretch>
            <a:fillRect/>
          </a:stretch>
        </p:blipFill>
        <p:spPr>
          <a:xfrm>
            <a:off x="14233880" y="7783223"/>
            <a:ext cx="9109862" cy="5124298"/>
          </a:xfrm>
          <a:prstGeom prst="rect">
            <a:avLst/>
          </a:prstGeom>
          <a:ln w="63500">
            <a:solidFill>
              <a:srgbClr val="000000"/>
            </a:solidFill>
          </a:ln>
        </p:spPr>
      </p:pic>
      <p:pic>
        <p:nvPicPr>
          <p:cNvPr id="198" name="3AB89FD4-A0C2-4180-A775-C5384243FD8F-L0-001.jpeg" descr="3AB89FD4-A0C2-4180-A775-C5384243FD8F-L0-001.jpeg"/>
          <p:cNvPicPr>
            <a:picLocks noChangeAspect="1"/>
          </p:cNvPicPr>
          <p:nvPr>
            <p:ph type="pic" idx="15"/>
          </p:nvPr>
        </p:nvPicPr>
        <p:blipFill>
          <a:blip r:embed="rId4">
            <a:extLst/>
          </a:blip>
          <a:srcRect l="28391" t="46490" r="726" b="0"/>
          <a:stretch>
            <a:fillRect/>
          </a:stretch>
        </p:blipFill>
        <p:spPr>
          <a:xfrm>
            <a:off x="14924072" y="2240371"/>
            <a:ext cx="8142803" cy="3457725"/>
          </a:xfrm>
          <a:prstGeom prst="rect">
            <a:avLst/>
          </a:prstGeom>
          <a:ln w="63500">
            <a:solidFill>
              <a:srgbClr val="000000"/>
            </a:solidFill>
          </a:ln>
        </p:spPr>
      </p:pic>
      <p:sp>
        <p:nvSpPr>
          <p:cNvPr id="199" name="Accurate Yield Prediction"/>
          <p:cNvSpPr txBox="1"/>
          <p:nvPr/>
        </p:nvSpPr>
        <p:spPr>
          <a:xfrm>
            <a:off x="3117526" y="2678948"/>
            <a:ext cx="7147866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Accurate Yield Prediction </a:t>
            </a:r>
          </a:p>
        </p:txBody>
      </p:sp>
      <p:sp>
        <p:nvSpPr>
          <p:cNvPr id="200" name="Discount on seeds"/>
          <p:cNvSpPr txBox="1"/>
          <p:nvPr/>
        </p:nvSpPr>
        <p:spPr>
          <a:xfrm>
            <a:off x="16196642" y="1189440"/>
            <a:ext cx="5184344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Discount on seeds</a:t>
            </a:r>
          </a:p>
        </p:txBody>
      </p:sp>
      <p:sp>
        <p:nvSpPr>
          <p:cNvPr id="201" name="District View"/>
          <p:cNvSpPr txBox="1"/>
          <p:nvPr/>
        </p:nvSpPr>
        <p:spPr>
          <a:xfrm>
            <a:off x="16733597" y="6719455"/>
            <a:ext cx="3489046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District View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ersonalised advisory would be given according to the crop phase of the logged farmer."/>
          <p:cNvSpPr txBox="1"/>
          <p:nvPr>
            <p:ph type="body" sz="quarter" idx="1"/>
          </p:nvPr>
        </p:nvSpPr>
        <p:spPr>
          <a:xfrm>
            <a:off x="7302500" y="2565636"/>
            <a:ext cx="9779000" cy="2930986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</a:lvl1pPr>
          </a:lstStyle>
          <a:p>
            <a:pPr/>
            <a:r>
              <a:t>Personalised advisory would be given according to the crop phase of the logged farmer. </a:t>
            </a:r>
          </a:p>
        </p:txBody>
      </p:sp>
      <p:pic>
        <p:nvPicPr>
          <p:cNvPr id="204" name="B60C4CAF-A1E1-4C22-BE1C-5E325030EC94-L0-001.jpeg" descr="B60C4CAF-A1E1-4C22-BE1C-5E325030EC94-L0-001.jpeg"/>
          <p:cNvPicPr>
            <a:picLocks noChangeAspect="1"/>
          </p:cNvPicPr>
          <p:nvPr>
            <p:ph type="pic" idx="14"/>
          </p:nvPr>
        </p:nvPicPr>
        <p:blipFill>
          <a:blip r:embed="rId2">
            <a:extLst/>
          </a:blip>
          <a:srcRect l="0" t="0" r="0" b="28204"/>
          <a:stretch>
            <a:fillRect/>
          </a:stretch>
        </p:blipFill>
        <p:spPr>
          <a:xfrm>
            <a:off x="3011773" y="4989217"/>
            <a:ext cx="17982159" cy="7262074"/>
          </a:xfrm>
          <a:prstGeom prst="rect">
            <a:avLst/>
          </a:prstGeom>
          <a:ln w="63500">
            <a:solidFill>
              <a:srgbClr val="000000"/>
            </a:solidFill>
          </a:ln>
        </p:spPr>
      </p:pic>
      <p:sp>
        <p:nvSpPr>
          <p:cNvPr id="205" name="5. Additionally provide them with advisory of different activities during the farm schedule."/>
          <p:cNvSpPr txBox="1"/>
          <p:nvPr>
            <p:ph type="title"/>
          </p:nvPr>
        </p:nvSpPr>
        <p:spPr>
          <a:xfrm>
            <a:off x="653498" y="430324"/>
            <a:ext cx="23243384" cy="1483188"/>
          </a:xfrm>
          <a:prstGeom prst="rect">
            <a:avLst/>
          </a:prstGeom>
        </p:spPr>
        <p:txBody>
          <a:bodyPr/>
          <a:lstStyle>
            <a:lvl1pPr defTabSz="635634">
              <a:lnSpc>
                <a:spcPct val="100000"/>
              </a:lnSpc>
              <a:defRPr spc="0" sz="3927" u="sng"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pPr/>
            <a:r>
              <a:t>5. Additionally provide them with advisory of different activities during the farm schedule.</a:t>
            </a:r>
          </a:p>
        </p:txBody>
      </p:sp>
      <p:sp>
        <p:nvSpPr>
          <p:cNvPr id="206" name="Work in progress"/>
          <p:cNvSpPr txBox="1"/>
          <p:nvPr/>
        </p:nvSpPr>
        <p:spPr>
          <a:xfrm>
            <a:off x="9135302" y="1734352"/>
            <a:ext cx="4295090" cy="733833"/>
          </a:xfrm>
          <a:prstGeom prst="rect">
            <a:avLst/>
          </a:prstGeom>
          <a:solidFill>
            <a:srgbClr val="ED220D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4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Work in progress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Notifications of Government’s plans is in progress.…"/>
          <p:cNvSpPr txBox="1"/>
          <p:nvPr>
            <p:ph type="body" idx="1"/>
          </p:nvPr>
        </p:nvSpPr>
        <p:spPr>
          <a:xfrm>
            <a:off x="988788" y="1155040"/>
            <a:ext cx="19014965" cy="11405920"/>
          </a:xfrm>
          <a:prstGeom prst="rect">
            <a:avLst/>
          </a:prstGeom>
        </p:spPr>
        <p:txBody>
          <a:bodyPr spcCol="950748"/>
          <a:lstStyle/>
          <a:p>
            <a:pPr/>
            <a:r>
              <a:t>Notifications of Government’s plans is in progress.</a:t>
            </a:r>
          </a:p>
          <a:p>
            <a:pPr/>
            <a:r>
              <a:t>Integration of modules is in progress.</a:t>
            </a:r>
          </a:p>
          <a:p>
            <a:pPr marL="0" indent="0">
              <a:buSzTx/>
              <a:buNone/>
            </a:pPr>
            <a:r>
              <a:t>The link of the hosted modules are</a:t>
            </a:r>
          </a:p>
          <a:p>
            <a:pPr marL="0" indent="0">
              <a:buSzTx/>
              <a:buNone/>
            </a:pPr>
            <a:r>
              <a:t>-</a:t>
            </a:r>
            <a:r>
              <a:rPr u="sng">
                <a:hlinkClick r:id="rId2" invalidUrl="" action="" tgtFrame="" tooltip="" history="1" highlightClick="0" endSnd="0"/>
              </a:rPr>
              <a:t>https://farmplan.herokuapp.com</a:t>
            </a:r>
          </a:p>
          <a:p>
            <a:pPr marL="0" indent="0">
              <a:buSzTx/>
              <a:buNone/>
            </a:pPr>
            <a:r>
              <a:t>-</a:t>
            </a:r>
            <a:r>
              <a:rPr u="sng">
                <a:hlinkClick r:id="rId3" invalidUrl="" action="" tgtFrame="" tooltip="" history="1" highlightClick="0" endSnd="0"/>
              </a:rPr>
              <a:t>https://districtview.herokuapp.com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roblem Description"/>
          <p:cNvSpPr txBox="1"/>
          <p:nvPr>
            <p:ph type="ctrTitle"/>
          </p:nvPr>
        </p:nvSpPr>
        <p:spPr>
          <a:xfrm>
            <a:off x="1206498" y="699594"/>
            <a:ext cx="21971004" cy="1835107"/>
          </a:xfrm>
          <a:prstGeom prst="rect">
            <a:avLst/>
          </a:prstGeom>
        </p:spPr>
        <p:txBody>
          <a:bodyPr/>
          <a:lstStyle>
            <a:lvl1pPr defTabSz="2389572">
              <a:defRPr spc="-227" sz="11368"/>
            </a:lvl1pPr>
          </a:lstStyle>
          <a:p>
            <a:pPr/>
            <a:r>
              <a:t>Problem Description </a:t>
            </a:r>
          </a:p>
        </p:txBody>
      </p:sp>
      <p:sp>
        <p:nvSpPr>
          <p:cNvPr id="167" name="Develop a portal for farmer registration along with farm plan.…"/>
          <p:cNvSpPr txBox="1"/>
          <p:nvPr>
            <p:ph type="subTitle" idx="1"/>
          </p:nvPr>
        </p:nvSpPr>
        <p:spPr>
          <a:xfrm>
            <a:off x="455139" y="3567265"/>
            <a:ext cx="22944764" cy="8757412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pPr marL="467359" indent="-467359" defTabSz="759459">
              <a:buSzPct val="123000"/>
              <a:buChar char="•"/>
              <a:defRPr b="0" sz="3680"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Develop a portal for farmer registration along with farm plan. </a:t>
            </a:r>
          </a:p>
          <a:p>
            <a:pPr marL="467359" indent="-467359" defTabSz="759459">
              <a:buSzPct val="123000"/>
              <a:buChar char="•"/>
              <a:defRPr b="0" sz="3680"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</a:p>
          <a:p>
            <a:pPr marL="467359" indent="-467359" defTabSz="759459">
              <a:buSzPct val="123000"/>
              <a:buChar char="•"/>
              <a:defRPr b="0" sz="3680"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This plan should help government agencies to monitor the life cycle crop across life cycle.</a:t>
            </a:r>
          </a:p>
          <a:p>
            <a:pPr marL="467359" indent="-467359" defTabSz="759459">
              <a:buSzPct val="123000"/>
              <a:buChar char="•"/>
              <a:defRPr b="0" sz="3680"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</a:p>
          <a:p>
            <a:pPr marL="467359" indent="-467359" defTabSz="759459">
              <a:buSzPct val="123000"/>
              <a:buChar char="•"/>
              <a:defRPr b="0" sz="3680"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 In case the production fails then provide facility to report that too. </a:t>
            </a:r>
          </a:p>
          <a:p>
            <a:pPr marL="467359" indent="-467359" defTabSz="759459">
              <a:buSzPct val="123000"/>
              <a:buChar char="•"/>
              <a:defRPr b="0" sz="3680"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</a:p>
          <a:p>
            <a:pPr marL="467359" indent="-467359" defTabSz="759459">
              <a:buSzPct val="123000"/>
              <a:buChar char="•"/>
              <a:defRPr b="0" sz="3680"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Due to information asymmetry across producers and buyers there emerges a situation of distress sales, this solution may be a step to address this arbitrage situation.</a:t>
            </a:r>
          </a:p>
          <a:p>
            <a:pPr marL="467359" indent="-467359" defTabSz="759459">
              <a:buSzPct val="123000"/>
              <a:buChar char="•"/>
              <a:defRPr b="0" sz="3680"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</a:p>
          <a:p>
            <a:pPr marL="467359" indent="-467359" defTabSz="759459">
              <a:buSzPct val="123000"/>
              <a:buChar char="•"/>
              <a:defRPr b="0" sz="3680"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Additionally provide them with advisory of different activities during the farm schedule.</a:t>
            </a:r>
          </a:p>
          <a:p>
            <a:pPr marL="467359" indent="-467359" defTabSz="759459">
              <a:buSzPct val="123000"/>
              <a:buChar char="•"/>
              <a:defRPr b="0" sz="3680"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</a:p>
          <a:p>
            <a:pPr marL="467359" indent="-467359" defTabSz="759459">
              <a:buSzPct val="123000"/>
              <a:buChar char="•"/>
              <a:defRPr b="0" sz="3680"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This kind of plan helps government to plan the production and procurement plan, thereby increasing income of farmers.</a:t>
            </a:r>
          </a:p>
          <a:p>
            <a:pPr marL="467359" indent="-467359" defTabSz="759459">
              <a:buSzPct val="123000"/>
              <a:buChar char="•"/>
              <a:defRPr b="0" sz="3680"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</a:p>
          <a:p>
            <a:pPr marL="467359" indent="-467359" defTabSz="759459">
              <a:buSzPct val="123000"/>
              <a:buChar char="•"/>
              <a:defRPr b="0" sz="3680"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If there are too many farmers producing same crop they can be recommended/incentivised to produce some other crop.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ortal created with farmer registration facility.…"/>
          <p:cNvSpPr txBox="1"/>
          <p:nvPr>
            <p:ph type="body" sz="quarter" idx="1"/>
          </p:nvPr>
        </p:nvSpPr>
        <p:spPr>
          <a:xfrm>
            <a:off x="797759" y="3671459"/>
            <a:ext cx="8144041" cy="6910193"/>
          </a:xfrm>
          <a:prstGeom prst="rect">
            <a:avLst/>
          </a:prstGeom>
        </p:spPr>
        <p:txBody>
          <a:bodyPr/>
          <a:lstStyle/>
          <a:p>
            <a:pPr marL="536447" indent="-536447" defTabSz="2145738">
              <a:spcBef>
                <a:spcPts val="3900"/>
              </a:spcBef>
              <a:defRPr sz="4224"/>
            </a:pPr>
            <a:r>
              <a:t>Portal created with farmer registration facility.</a:t>
            </a:r>
          </a:p>
          <a:p>
            <a:pPr marL="536447" indent="-536447" defTabSz="2145738">
              <a:spcBef>
                <a:spcPts val="3900"/>
              </a:spcBef>
              <a:defRPr sz="4224"/>
            </a:pPr>
            <a:r>
              <a:t>Farmer would enter his choice of crops.</a:t>
            </a:r>
          </a:p>
          <a:p>
            <a:pPr marL="536447" indent="-536447" defTabSz="2145738">
              <a:spcBef>
                <a:spcPts val="3900"/>
              </a:spcBef>
              <a:defRPr sz="4224"/>
            </a:pPr>
            <a:r>
              <a:t>Alternative crop suggestions would be given dynamically.</a:t>
            </a:r>
          </a:p>
          <a:p>
            <a:pPr marL="536447" indent="-536447" defTabSz="2145738">
              <a:spcBef>
                <a:spcPts val="3900"/>
              </a:spcBef>
              <a:defRPr sz="4224"/>
            </a:pPr>
            <a:r>
              <a:t>Incentives on selling the suggested alternative crop would be given.</a:t>
            </a:r>
          </a:p>
        </p:txBody>
      </p:sp>
      <p:pic>
        <p:nvPicPr>
          <p:cNvPr id="170" name="98058CF0-9AEE-4F09-9AA4-309B07007049-L0-001.jpeg" descr="98058CF0-9AEE-4F09-9AA4-309B07007049-L0-001.jpeg"/>
          <p:cNvPicPr>
            <a:picLocks noChangeAspect="1"/>
          </p:cNvPicPr>
          <p:nvPr>
            <p:ph type="pic" idx="14"/>
          </p:nvPr>
        </p:nvPicPr>
        <p:blipFill>
          <a:blip r:embed="rId2">
            <a:extLst/>
          </a:blip>
          <a:srcRect l="0" t="8246" r="0" b="5463"/>
          <a:stretch>
            <a:fillRect/>
          </a:stretch>
        </p:blipFill>
        <p:spPr>
          <a:xfrm>
            <a:off x="8891845" y="3525621"/>
            <a:ext cx="15235167" cy="7394819"/>
          </a:xfrm>
          <a:prstGeom prst="rect">
            <a:avLst/>
          </a:prstGeom>
          <a:ln w="63500">
            <a:solidFill>
              <a:srgbClr val="000000"/>
            </a:solidFill>
          </a:ln>
        </p:spPr>
      </p:pic>
      <p:sp>
        <p:nvSpPr>
          <p:cNvPr id="171" name="Develop a portal for farmer registration along with farm plan."/>
          <p:cNvSpPr txBox="1"/>
          <p:nvPr>
            <p:ph type="title"/>
          </p:nvPr>
        </p:nvSpPr>
        <p:spPr>
          <a:xfrm>
            <a:off x="689563" y="117758"/>
            <a:ext cx="16931955" cy="918165"/>
          </a:xfrm>
          <a:prstGeom prst="rect">
            <a:avLst/>
          </a:prstGeom>
        </p:spPr>
        <p:txBody>
          <a:bodyPr/>
          <a:lstStyle>
            <a:lvl1pPr marL="740833" indent="-740833" defTabSz="825500">
              <a:lnSpc>
                <a:spcPct val="100000"/>
              </a:lnSpc>
              <a:buSzPct val="100000"/>
              <a:buAutoNum type="arabicPeriod" startAt="1"/>
              <a:defRPr spc="0" sz="4000" u="sng"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pPr/>
            <a:r>
              <a:t>Develop a portal for farmer registration along with farm plan.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47A77B70-4487-48E7-9A82-F3AD49E644E8-L0-001.jpeg" descr="47A77B70-4487-48E7-9A82-F3AD49E644E8-L0-001.jpeg"/>
          <p:cNvPicPr>
            <a:picLocks noChangeAspect="1"/>
          </p:cNvPicPr>
          <p:nvPr>
            <p:ph type="pic" idx="15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5868214" y="1061543"/>
            <a:ext cx="10352727" cy="12326214"/>
          </a:xfrm>
          <a:prstGeom prst="rect">
            <a:avLst/>
          </a:prstGeom>
          <a:ln w="63500">
            <a:solidFill>
              <a:srgbClr val="000000"/>
            </a:solidFill>
          </a:ln>
        </p:spPr>
      </p:pic>
      <p:sp>
        <p:nvSpPr>
          <p:cNvPr id="174" name="Farm Plan"/>
          <p:cNvSpPr txBox="1"/>
          <p:nvPr/>
        </p:nvSpPr>
        <p:spPr>
          <a:xfrm>
            <a:off x="9604198" y="226506"/>
            <a:ext cx="2880666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Farm Plan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A dedicated page on the portal for registering monumental phase change during crop growth.…"/>
          <p:cNvSpPr txBox="1"/>
          <p:nvPr>
            <p:ph type="body" sz="half" idx="1"/>
          </p:nvPr>
        </p:nvSpPr>
        <p:spPr>
          <a:xfrm>
            <a:off x="13853404" y="2781848"/>
            <a:ext cx="9779001" cy="10264266"/>
          </a:xfrm>
          <a:prstGeom prst="rect">
            <a:avLst/>
          </a:prstGeom>
        </p:spPr>
        <p:txBody>
          <a:bodyPr/>
          <a:lstStyle/>
          <a:p>
            <a:pPr/>
            <a:r>
              <a:t>A dedicated page on the portal for registering monumental phase change during crop growth.</a:t>
            </a:r>
          </a:p>
          <a:p>
            <a:pPr/>
            <a:r>
              <a:t>A farmer can register the phase changes for more than one crops too.</a:t>
            </a:r>
          </a:p>
          <a:p>
            <a:pPr/>
            <a:r>
              <a:t>Machine Learning model to cross detect the crops actually grown on farm.</a:t>
            </a:r>
          </a:p>
        </p:txBody>
      </p:sp>
      <p:pic>
        <p:nvPicPr>
          <p:cNvPr id="177" name="E82D5244-1CB7-455C-AF27-11AB42328E9D-L0-001.jpeg" descr="E82D5244-1CB7-455C-AF27-11AB42328E9D-L0-001.jpeg"/>
          <p:cNvPicPr>
            <a:picLocks noChangeAspect="1"/>
          </p:cNvPicPr>
          <p:nvPr>
            <p:ph type="pic" idx="14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206243" y="3125215"/>
            <a:ext cx="13272620" cy="7465849"/>
          </a:xfrm>
          <a:prstGeom prst="rect">
            <a:avLst/>
          </a:prstGeom>
          <a:ln w="63500">
            <a:solidFill>
              <a:srgbClr val="000000"/>
            </a:solidFill>
          </a:ln>
        </p:spPr>
      </p:pic>
      <p:sp>
        <p:nvSpPr>
          <p:cNvPr id="178" name="2. This plan should help government agencies to monitor the life cycle crop across life cycle."/>
          <p:cNvSpPr txBox="1"/>
          <p:nvPr>
            <p:ph type="title"/>
          </p:nvPr>
        </p:nvSpPr>
        <p:spPr>
          <a:xfrm>
            <a:off x="689564" y="213932"/>
            <a:ext cx="23004872" cy="1002317"/>
          </a:xfrm>
          <a:prstGeom prst="rect">
            <a:avLst/>
          </a:prstGeom>
        </p:spPr>
        <p:txBody>
          <a:bodyPr/>
          <a:lstStyle>
            <a:lvl1pPr algn="ctr" defTabSz="701675">
              <a:lnSpc>
                <a:spcPct val="100000"/>
              </a:lnSpc>
              <a:defRPr spc="0" sz="3910" u="sng"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pPr/>
            <a:r>
              <a:t>2. This plan should help government agencies to monitor the life cycle crop across life cycle.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5A43E6B0-F3F2-4B0F-9569-32FA200786AC-L0-001.jpeg" descr="5A43E6B0-F3F2-4B0F-9569-32FA200786AC-L0-001.jpe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30288" t="10750" r="14069" b="17157"/>
          <a:stretch>
            <a:fillRect/>
          </a:stretch>
        </p:blipFill>
        <p:spPr>
          <a:xfrm>
            <a:off x="11731299" y="1729223"/>
            <a:ext cx="12431644" cy="9060168"/>
          </a:xfrm>
          <a:prstGeom prst="rect">
            <a:avLst/>
          </a:prstGeom>
          <a:ln w="63500">
            <a:solidFill>
              <a:srgbClr val="000000"/>
            </a:solidFill>
          </a:ln>
        </p:spPr>
      </p:pic>
      <p:pic>
        <p:nvPicPr>
          <p:cNvPr id="181" name="0BB77B4E-9126-4C0F-B34B-007D8E41A8BC-L0-001.jpeg" descr="0BB77B4E-9126-4C0F-B34B-007D8E41A8BC-L0-001.jpeg"/>
          <p:cNvPicPr>
            <a:picLocks noChangeAspect="1"/>
          </p:cNvPicPr>
          <p:nvPr>
            <p:ph type="pic" idx="15"/>
          </p:nvPr>
        </p:nvPicPr>
        <p:blipFill>
          <a:blip r:embed="rId3">
            <a:extLst/>
          </a:blip>
          <a:srcRect l="31545" t="9971" r="11708" b="9971"/>
          <a:stretch>
            <a:fillRect/>
          </a:stretch>
        </p:blipFill>
        <p:spPr>
          <a:xfrm>
            <a:off x="283606" y="1722079"/>
            <a:ext cx="11435144" cy="9074598"/>
          </a:xfrm>
          <a:prstGeom prst="rect">
            <a:avLst/>
          </a:prstGeom>
          <a:ln w="63500">
            <a:solidFill>
              <a:srgbClr val="000000"/>
            </a:solidFill>
          </a:ln>
        </p:spPr>
      </p:pic>
      <p:sp>
        <p:nvSpPr>
          <p:cNvPr id="182" name="Crop Prediction"/>
          <p:cNvSpPr txBox="1"/>
          <p:nvPr/>
        </p:nvSpPr>
        <p:spPr>
          <a:xfrm>
            <a:off x="9916211" y="659290"/>
            <a:ext cx="4551579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Crop Prediction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A page on the portal to report the damage (if any) done to the crop(s).…"/>
          <p:cNvSpPr txBox="1"/>
          <p:nvPr>
            <p:ph type="body" sz="half" idx="1"/>
          </p:nvPr>
        </p:nvSpPr>
        <p:spPr>
          <a:xfrm>
            <a:off x="1038195" y="1459453"/>
            <a:ext cx="9779001" cy="11454422"/>
          </a:xfrm>
          <a:prstGeom prst="rect">
            <a:avLst/>
          </a:prstGeom>
        </p:spPr>
        <p:txBody>
          <a:bodyPr/>
          <a:lstStyle/>
          <a:p>
            <a:pPr marL="603504" indent="-603504" defTabSz="2413955">
              <a:spcBef>
                <a:spcPts val="4400"/>
              </a:spcBef>
              <a:defRPr sz="4752"/>
            </a:pPr>
            <a:r>
              <a:t>A page on the portal to report the damage (if any) done to the crop(s).</a:t>
            </a:r>
          </a:p>
          <a:p>
            <a:pPr marL="603504" indent="-603504" defTabSz="2413955">
              <a:spcBef>
                <a:spcPts val="4400"/>
              </a:spcBef>
              <a:defRPr sz="4752"/>
            </a:pPr>
            <a:r>
              <a:t>Beside reporting it on portal, a farmer can seek help on the numbers of local authorities provided at the page itself.</a:t>
            </a:r>
          </a:p>
          <a:p>
            <a:pPr marL="603504" indent="-603504" defTabSz="2413955">
              <a:spcBef>
                <a:spcPts val="4400"/>
              </a:spcBef>
              <a:defRPr sz="4752"/>
            </a:pPr>
            <a:r>
              <a:t>The report of the farmer could also be sent as an e-mail to the local authorities.</a:t>
            </a:r>
          </a:p>
          <a:p>
            <a:pPr marL="603504" indent="-603504" defTabSz="2413955">
              <a:spcBef>
                <a:spcPts val="4400"/>
              </a:spcBef>
              <a:defRPr sz="4752"/>
            </a:pPr>
            <a:r>
              <a:t>Verification of the damage through Machine Learning.</a:t>
            </a:r>
          </a:p>
          <a:p>
            <a:pPr marL="603504" indent="-603504" defTabSz="2413955">
              <a:spcBef>
                <a:spcPts val="4400"/>
              </a:spcBef>
              <a:defRPr sz="4752"/>
            </a:pPr>
            <a:r>
              <a:t>Prediction of the magnitude of loss.</a:t>
            </a:r>
          </a:p>
        </p:txBody>
      </p:sp>
      <p:pic>
        <p:nvPicPr>
          <p:cNvPr id="185" name="751C902B-52DD-4DC1-9814-22EE83F74EDE-L0-001.jpeg" descr="751C902B-52DD-4DC1-9814-22EE83F74EDE-L0-001.jpeg"/>
          <p:cNvPicPr>
            <a:picLocks noChangeAspect="1"/>
          </p:cNvPicPr>
          <p:nvPr>
            <p:ph type="pic" idx="14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10261027" y="2947588"/>
            <a:ext cx="13904008" cy="7821005"/>
          </a:xfrm>
          <a:prstGeom prst="rect">
            <a:avLst/>
          </a:prstGeom>
          <a:ln w="63500">
            <a:solidFill>
              <a:srgbClr val="000000"/>
            </a:solidFill>
          </a:ln>
        </p:spPr>
      </p:pic>
      <p:sp>
        <p:nvSpPr>
          <p:cNvPr id="186" name="3. In case the production fails then provide facility to report that too."/>
          <p:cNvSpPr txBox="1"/>
          <p:nvPr>
            <p:ph type="title"/>
          </p:nvPr>
        </p:nvSpPr>
        <p:spPr>
          <a:xfrm>
            <a:off x="917977" y="141801"/>
            <a:ext cx="20478377" cy="894122"/>
          </a:xfrm>
          <a:prstGeom prst="rect">
            <a:avLst/>
          </a:prstGeom>
        </p:spPr>
        <p:txBody>
          <a:bodyPr/>
          <a:lstStyle>
            <a:lvl1pPr defTabSz="1365469">
              <a:defRPr spc="-95" sz="4760" u="sng"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pPr/>
            <a:r>
              <a:t>3. In case the production fails then provide facility to report that too.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F4FCC646-1171-422A-B38D-2BA9B001B476-L0-001.jpeg" descr="F4FCC646-1171-422A-B38D-2BA9B001B476-L0-001.jpe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36030" t="15010" r="15164" b="21755"/>
          <a:stretch>
            <a:fillRect/>
          </a:stretch>
        </p:blipFill>
        <p:spPr>
          <a:xfrm>
            <a:off x="12834670" y="2830478"/>
            <a:ext cx="10538204" cy="7680231"/>
          </a:xfrm>
          <a:prstGeom prst="rect">
            <a:avLst/>
          </a:prstGeom>
          <a:ln w="63500">
            <a:solidFill>
              <a:srgbClr val="000000"/>
            </a:solidFill>
          </a:ln>
        </p:spPr>
      </p:pic>
      <p:pic>
        <p:nvPicPr>
          <p:cNvPr id="189" name="D95A2E9B-F62B-46AB-9E04-059E7C6ED55C-L0-001.jpeg" descr="D95A2E9B-F62B-46AB-9E04-059E7C6ED55C-L0-001.jpeg"/>
          <p:cNvPicPr>
            <a:picLocks noChangeAspect="1"/>
          </p:cNvPicPr>
          <p:nvPr>
            <p:ph type="pic" idx="15"/>
          </p:nvPr>
        </p:nvPicPr>
        <p:blipFill>
          <a:blip r:embed="rId3">
            <a:extLst/>
          </a:blip>
          <a:srcRect l="34742" t="17949" r="12876" b="8151"/>
          <a:stretch>
            <a:fillRect/>
          </a:stretch>
        </p:blipFill>
        <p:spPr>
          <a:xfrm>
            <a:off x="1161141" y="2790403"/>
            <a:ext cx="9778964" cy="7760302"/>
          </a:xfrm>
          <a:prstGeom prst="rect">
            <a:avLst/>
          </a:prstGeom>
          <a:ln w="63500">
            <a:solidFill>
              <a:srgbClr val="000000"/>
            </a:solidFill>
          </a:ln>
        </p:spPr>
      </p:pic>
      <p:sp>
        <p:nvSpPr>
          <p:cNvPr id="190" name="Damage Verification"/>
          <p:cNvSpPr txBox="1"/>
          <p:nvPr/>
        </p:nvSpPr>
        <p:spPr>
          <a:xfrm>
            <a:off x="8787100" y="1332509"/>
            <a:ext cx="5725669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Damage Verification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A separate page on the portal where farmers can get an appointment in the local markets to sell their crop(s).…"/>
          <p:cNvSpPr txBox="1"/>
          <p:nvPr>
            <p:ph type="body" sz="half" idx="1"/>
          </p:nvPr>
        </p:nvSpPr>
        <p:spPr>
          <a:xfrm>
            <a:off x="14069795" y="2593402"/>
            <a:ext cx="9779001" cy="10272385"/>
          </a:xfrm>
          <a:prstGeom prst="rect">
            <a:avLst/>
          </a:prstGeom>
        </p:spPr>
        <p:txBody>
          <a:bodyPr/>
          <a:lstStyle/>
          <a:p>
            <a:pPr marL="554736" indent="-554736" defTabSz="2218888">
              <a:spcBef>
                <a:spcPts val="4000"/>
              </a:spcBef>
              <a:defRPr sz="4368"/>
            </a:pPr>
            <a:r>
              <a:t>A separate page on the portal where farmers can get an appointment in the local markets to sell their crop(s).</a:t>
            </a:r>
          </a:p>
          <a:p>
            <a:pPr marL="554736" indent="-554736" defTabSz="2218888">
              <a:spcBef>
                <a:spcPts val="4000"/>
              </a:spcBef>
              <a:defRPr sz="4368"/>
            </a:pPr>
            <a:r>
              <a:t>A system of slot booking to avoid long queues.</a:t>
            </a:r>
          </a:p>
          <a:p>
            <a:pPr marL="554736" indent="-554736" defTabSz="2218888">
              <a:spcBef>
                <a:spcPts val="4000"/>
              </a:spcBef>
              <a:defRPr sz="4368"/>
            </a:pPr>
            <a:r>
              <a:t>Accurate yield prediction would be provided to the government, on the basis of which reasonable MSP could be set. This would prevent distress sale.</a:t>
            </a:r>
          </a:p>
          <a:p>
            <a:pPr marL="554736" indent="-554736" defTabSz="2218888">
              <a:spcBef>
                <a:spcPts val="4000"/>
              </a:spcBef>
              <a:defRPr sz="4368"/>
            </a:pPr>
            <a:r>
              <a:t>If a farmer plans to buy seeds, discount would be given if he buys seeds of the previously suggested alternative crop.</a:t>
            </a:r>
          </a:p>
        </p:txBody>
      </p:sp>
      <p:pic>
        <p:nvPicPr>
          <p:cNvPr id="193" name="9363CCF4-B621-461C-B3CE-140986477C42-L0-001.jpeg" descr="9363CCF4-B621-461C-B3CE-140986477C42-L0-001.jpeg"/>
          <p:cNvPicPr>
            <a:picLocks noChangeAspect="1"/>
          </p:cNvPicPr>
          <p:nvPr>
            <p:ph type="pic" idx="14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329022" y="3791439"/>
            <a:ext cx="13301978" cy="7482363"/>
          </a:xfrm>
          <a:prstGeom prst="rect">
            <a:avLst/>
          </a:prstGeom>
          <a:ln w="63500">
            <a:solidFill>
              <a:srgbClr val="000000"/>
            </a:solidFill>
          </a:ln>
        </p:spPr>
      </p:pic>
      <p:sp>
        <p:nvSpPr>
          <p:cNvPr id="194" name="4. Due to information asymmetry across producers and buyers there emerges a situation of distress sales, this solution may be a step to address this arbitrage situation.…"/>
          <p:cNvSpPr txBox="1"/>
          <p:nvPr>
            <p:ph type="title"/>
          </p:nvPr>
        </p:nvSpPr>
        <p:spPr>
          <a:xfrm>
            <a:off x="1038195" y="93714"/>
            <a:ext cx="22307610" cy="3012185"/>
          </a:xfrm>
          <a:prstGeom prst="rect">
            <a:avLst/>
          </a:prstGeom>
        </p:spPr>
        <p:txBody>
          <a:bodyPr/>
          <a:lstStyle/>
          <a:p>
            <a:pPr defTabSz="412750">
              <a:lnSpc>
                <a:spcPct val="100000"/>
              </a:lnSpc>
              <a:defRPr spc="0" sz="2300" u="sng"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4. Due to information asymmetry across producers and buyers there emerges a situation of distress sales, this solution may be a step to address this arbitrage situation.</a:t>
            </a:r>
          </a:p>
          <a:p>
            <a:pPr defTabSz="412750">
              <a:lnSpc>
                <a:spcPct val="100000"/>
              </a:lnSpc>
              <a:defRPr spc="0" sz="2300" u="sng"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</a:p>
          <a:p>
            <a:pPr defTabSz="412750">
              <a:lnSpc>
                <a:spcPct val="100000"/>
              </a:lnSpc>
              <a:defRPr spc="0" sz="2300" u="sng"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6. This kind of plan helps government to plan the production and procurement plan, thereby increasing income of farmers.</a:t>
            </a:r>
          </a:p>
          <a:p>
            <a:pPr defTabSz="412750">
              <a:lnSpc>
                <a:spcPct val="100000"/>
              </a:lnSpc>
              <a:defRPr spc="0" sz="2300" u="sng"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</a:p>
          <a:p>
            <a:pPr defTabSz="412750">
              <a:lnSpc>
                <a:spcPct val="100000"/>
              </a:lnSpc>
              <a:defRPr spc="0" sz="2300" u="sng"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7.  there are too many farmers producing same crop they can be recommended/incentivised to produce some other crop.</a:t>
            </a:r>
          </a:p>
          <a:p>
            <a:pPr defTabSz="412750">
              <a:lnSpc>
                <a:spcPct val="100000"/>
              </a:lnSpc>
              <a:defRPr spc="0" sz="2400" u="sng"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